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EB Garamond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Medium-bold.fntdata"/><Relationship Id="rId16" Type="http://schemas.openxmlformats.org/officeDocument/2006/relationships/font" Target="fonts/EBGaramondMedium-regular.fntdata"/><Relationship Id="rId5" Type="http://schemas.openxmlformats.org/officeDocument/2006/relationships/notesMaster" Target="notesMasters/notesMaster1.xml"/><Relationship Id="rId19" Type="http://schemas.openxmlformats.org/officeDocument/2006/relationships/font" Target="fonts/EBGaramondMedium-boldItalic.fntdata"/><Relationship Id="rId6" Type="http://schemas.openxmlformats.org/officeDocument/2006/relationships/slide" Target="slides/slide1.xml"/><Relationship Id="rId18" Type="http://schemas.openxmlformats.org/officeDocument/2006/relationships/font" Target="fonts/EBGaramondMedium-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199b9cbf2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199b9cbf2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1880402f5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1880402f5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880402f5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880402f5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880402f5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880402f5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880402f5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880402f5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880402f5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880402f5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880402f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880402f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99b9cbf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99b9cbf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880402f5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880402f5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basin model predicts that mex thickness of sediment in foreland basin occurs at the toe of the accretionary prism. Also that marine sediments that were lapped west onto the roberts mountain allochthon pinched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88750"/>
            <a:ext cx="8520600" cy="189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EB Garamond Medium"/>
                <a:ea typeface="EB Garamond Medium"/>
                <a:cs typeface="EB Garamond Medium"/>
                <a:sym typeface="EB Garamond Medium"/>
              </a:rPr>
              <a:t>Antler Orogeny Foreland Basin Model</a:t>
            </a:r>
            <a:endParaRPr>
              <a:latin typeface="EB Garamond Medium"/>
              <a:ea typeface="EB Garamond Medium"/>
              <a:cs typeface="EB Garamond Medium"/>
              <a:sym typeface="EB Garamond Medium"/>
            </a:endParaRPr>
          </a:p>
        </p:txBody>
      </p:sp>
      <p:sp>
        <p:nvSpPr>
          <p:cNvPr id="55" name="Google Shape;55;p13"/>
          <p:cNvSpPr txBox="1"/>
          <p:nvPr>
            <p:ph idx="1" type="subTitle"/>
          </p:nvPr>
        </p:nvSpPr>
        <p:spPr>
          <a:xfrm>
            <a:off x="272375" y="16701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EB Garamond Medium"/>
                <a:ea typeface="EB Garamond Medium"/>
                <a:cs typeface="EB Garamond Medium"/>
                <a:sym typeface="EB Garamond Medium"/>
              </a:rPr>
              <a:t>Speed and Sleep 1982</a:t>
            </a:r>
            <a:endParaRPr>
              <a:solidFill>
                <a:schemeClr val="dk1"/>
              </a:solidFill>
              <a:latin typeface="EB Garamond Medium"/>
              <a:ea typeface="EB Garamond Medium"/>
              <a:cs typeface="EB Garamond Medium"/>
              <a:sym typeface="EB Garamond Medium"/>
            </a:endParaRPr>
          </a:p>
        </p:txBody>
      </p:sp>
      <p:pic>
        <p:nvPicPr>
          <p:cNvPr id="56" name="Google Shape;56;p13"/>
          <p:cNvPicPr preferRelativeResize="0"/>
          <p:nvPr/>
        </p:nvPicPr>
        <p:blipFill>
          <a:blip r:embed="rId3">
            <a:alphaModFix/>
          </a:blip>
          <a:stretch>
            <a:fillRect/>
          </a:stretch>
        </p:blipFill>
        <p:spPr>
          <a:xfrm>
            <a:off x="6121902" y="920175"/>
            <a:ext cx="2862774" cy="4010975"/>
          </a:xfrm>
          <a:prstGeom prst="rect">
            <a:avLst/>
          </a:prstGeom>
          <a:noFill/>
          <a:ln>
            <a:noFill/>
          </a:ln>
        </p:spPr>
      </p:pic>
      <p:pic>
        <p:nvPicPr>
          <p:cNvPr id="57" name="Google Shape;57;p13"/>
          <p:cNvPicPr preferRelativeResize="0"/>
          <p:nvPr/>
        </p:nvPicPr>
        <p:blipFill>
          <a:blip r:embed="rId4">
            <a:alphaModFix/>
          </a:blip>
          <a:stretch>
            <a:fillRect/>
          </a:stretch>
        </p:blipFill>
        <p:spPr>
          <a:xfrm>
            <a:off x="-4" y="2231525"/>
            <a:ext cx="4088794" cy="2911974"/>
          </a:xfrm>
          <a:prstGeom prst="rect">
            <a:avLst/>
          </a:prstGeom>
          <a:noFill/>
          <a:ln>
            <a:noFill/>
          </a:ln>
        </p:spPr>
      </p:pic>
      <p:sp>
        <p:nvSpPr>
          <p:cNvPr id="58" name="Google Shape;58;p13"/>
          <p:cNvSpPr txBox="1"/>
          <p:nvPr>
            <p:ph idx="1" type="subTitle"/>
          </p:nvPr>
        </p:nvSpPr>
        <p:spPr>
          <a:xfrm>
            <a:off x="623400" y="23101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EB Garamond Medium"/>
                <a:ea typeface="EB Garamond Medium"/>
                <a:cs typeface="EB Garamond Medium"/>
                <a:sym typeface="EB Garamond Medium"/>
              </a:rPr>
              <a:t>Ryan Parkyn</a:t>
            </a:r>
            <a:endParaRPr>
              <a:solidFill>
                <a:schemeClr val="dk1"/>
              </a:solidFill>
              <a:latin typeface="EB Garamond Medium"/>
              <a:ea typeface="EB Garamond Medium"/>
              <a:cs typeface="EB Garamond Medium"/>
              <a:sym typeface="EB Garamond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4" name="Google Shape;15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22"/>
          <p:cNvPicPr preferRelativeResize="0"/>
          <p:nvPr/>
        </p:nvPicPr>
        <p:blipFill>
          <a:blip r:embed="rId3">
            <a:alphaModFix/>
          </a:blip>
          <a:stretch>
            <a:fillRect/>
          </a:stretch>
        </p:blipFill>
        <p:spPr>
          <a:xfrm>
            <a:off x="311701" y="364500"/>
            <a:ext cx="3150774" cy="4414499"/>
          </a:xfrm>
          <a:prstGeom prst="rect">
            <a:avLst/>
          </a:prstGeom>
          <a:noFill/>
          <a:ln>
            <a:noFill/>
          </a:ln>
        </p:spPr>
      </p:pic>
      <p:pic>
        <p:nvPicPr>
          <p:cNvPr id="156" name="Google Shape;156;p22"/>
          <p:cNvPicPr preferRelativeResize="0"/>
          <p:nvPr/>
        </p:nvPicPr>
        <p:blipFill>
          <a:blip r:embed="rId4">
            <a:alphaModFix/>
          </a:blip>
          <a:stretch>
            <a:fillRect/>
          </a:stretch>
        </p:blipFill>
        <p:spPr>
          <a:xfrm>
            <a:off x="3784875" y="739663"/>
            <a:ext cx="4880825" cy="3664174"/>
          </a:xfrm>
          <a:prstGeom prst="rect">
            <a:avLst/>
          </a:prstGeom>
          <a:noFill/>
          <a:ln>
            <a:noFill/>
          </a:ln>
        </p:spPr>
      </p:pic>
      <p:cxnSp>
        <p:nvCxnSpPr>
          <p:cNvPr id="157" name="Google Shape;157;p22"/>
          <p:cNvCxnSpPr/>
          <p:nvPr/>
        </p:nvCxnSpPr>
        <p:spPr>
          <a:xfrm flipH="1" rot="10800000">
            <a:off x="1553925" y="1087800"/>
            <a:ext cx="2393100" cy="2292000"/>
          </a:xfrm>
          <a:prstGeom prst="straightConnector1">
            <a:avLst/>
          </a:prstGeom>
          <a:noFill/>
          <a:ln cap="flat" cmpd="sng" w="38100">
            <a:solidFill>
              <a:srgbClr val="FF0000"/>
            </a:solidFill>
            <a:prstDash val="solid"/>
            <a:round/>
            <a:headEnd len="med" w="med" type="none"/>
            <a:tailEnd len="med" w="med" type="none"/>
          </a:ln>
        </p:spPr>
      </p:cxnSp>
      <p:cxnSp>
        <p:nvCxnSpPr>
          <p:cNvPr id="158" name="Google Shape;158;p22"/>
          <p:cNvCxnSpPr/>
          <p:nvPr/>
        </p:nvCxnSpPr>
        <p:spPr>
          <a:xfrm>
            <a:off x="1577225" y="3403100"/>
            <a:ext cx="2354100" cy="101010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383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B Garamond Medium"/>
                <a:ea typeface="EB Garamond Medium"/>
                <a:cs typeface="EB Garamond Medium"/>
                <a:sym typeface="EB Garamond Medium"/>
              </a:rPr>
              <a:t>Geologic Map of Antler/Sonoma Allochthons</a:t>
            </a:r>
            <a:endParaRPr>
              <a:latin typeface="EB Garamond Medium"/>
              <a:ea typeface="EB Garamond Medium"/>
              <a:cs typeface="EB Garamond Medium"/>
              <a:sym typeface="EB Garamond Medium"/>
            </a:endParaRPr>
          </a:p>
        </p:txBody>
      </p:sp>
      <p:sp>
        <p:nvSpPr>
          <p:cNvPr id="64" name="Google Shape;64;p14"/>
          <p:cNvSpPr txBox="1"/>
          <p:nvPr>
            <p:ph idx="1" type="body"/>
          </p:nvPr>
        </p:nvSpPr>
        <p:spPr>
          <a:xfrm>
            <a:off x="311700" y="1577150"/>
            <a:ext cx="435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EB Garamond Medium"/>
              <a:buChar char="-"/>
            </a:pPr>
            <a:r>
              <a:rPr lang="en">
                <a:solidFill>
                  <a:schemeClr val="dk1"/>
                </a:solidFill>
                <a:latin typeface="EB Garamond Medium"/>
                <a:ea typeface="EB Garamond Medium"/>
                <a:cs typeface="EB Garamond Medium"/>
                <a:sym typeface="EB Garamond Medium"/>
              </a:rPr>
              <a:t>Antler Orogeny = Missippian (~340Ma)</a:t>
            </a:r>
            <a:endParaRPr>
              <a:solidFill>
                <a:schemeClr val="dk1"/>
              </a:solidFill>
              <a:latin typeface="EB Garamond Medium"/>
              <a:ea typeface="EB Garamond Medium"/>
              <a:cs typeface="EB Garamond Medium"/>
              <a:sym typeface="EB Garamond Medium"/>
            </a:endParaRPr>
          </a:p>
          <a:p>
            <a:pPr indent="-342900" lvl="0" marL="457200" rtl="0" algn="l">
              <a:spcBef>
                <a:spcPts val="0"/>
              </a:spcBef>
              <a:spcAft>
                <a:spcPts val="0"/>
              </a:spcAft>
              <a:buClr>
                <a:schemeClr val="dk1"/>
              </a:buClr>
              <a:buSzPts val="1800"/>
              <a:buFont typeface="EB Garamond Medium"/>
              <a:buChar char="-"/>
            </a:pPr>
            <a:r>
              <a:rPr lang="en">
                <a:solidFill>
                  <a:schemeClr val="dk1"/>
                </a:solidFill>
                <a:latin typeface="EB Garamond Medium"/>
                <a:ea typeface="EB Garamond Medium"/>
                <a:cs typeface="EB Garamond Medium"/>
                <a:sym typeface="EB Garamond Medium"/>
              </a:rPr>
              <a:t>Subsidence of foreland basin</a:t>
            </a:r>
            <a:endParaRPr>
              <a:solidFill>
                <a:schemeClr val="dk1"/>
              </a:solidFill>
              <a:latin typeface="EB Garamond Medium"/>
              <a:ea typeface="EB Garamond Medium"/>
              <a:cs typeface="EB Garamond Medium"/>
              <a:sym typeface="EB Garamond Medium"/>
            </a:endParaRPr>
          </a:p>
          <a:p>
            <a:pPr indent="-342900" lvl="0" marL="457200" rtl="0" algn="l">
              <a:spcBef>
                <a:spcPts val="0"/>
              </a:spcBef>
              <a:spcAft>
                <a:spcPts val="0"/>
              </a:spcAft>
              <a:buClr>
                <a:schemeClr val="dk1"/>
              </a:buClr>
              <a:buSzPts val="1800"/>
              <a:buFont typeface="EB Garamond Medium"/>
              <a:buChar char="-"/>
            </a:pPr>
            <a:r>
              <a:rPr lang="en">
                <a:solidFill>
                  <a:schemeClr val="dk1"/>
                </a:solidFill>
                <a:latin typeface="EB Garamond Medium"/>
                <a:ea typeface="EB Garamond Medium"/>
                <a:cs typeface="EB Garamond Medium"/>
                <a:sym typeface="EB Garamond Medium"/>
              </a:rPr>
              <a:t>Emplacement of Roberts Mountain Allochthon</a:t>
            </a:r>
            <a:endParaRPr>
              <a:solidFill>
                <a:schemeClr val="dk1"/>
              </a:solidFill>
              <a:latin typeface="EB Garamond Medium"/>
              <a:ea typeface="EB Garamond Medium"/>
              <a:cs typeface="EB Garamond Medium"/>
              <a:sym typeface="EB Garamond Medium"/>
            </a:endParaRPr>
          </a:p>
          <a:p>
            <a:pPr indent="-342900" lvl="0" marL="457200" rtl="0" algn="l">
              <a:spcBef>
                <a:spcPts val="0"/>
              </a:spcBef>
              <a:spcAft>
                <a:spcPts val="0"/>
              </a:spcAft>
              <a:buClr>
                <a:schemeClr val="dk1"/>
              </a:buClr>
              <a:buSzPts val="1800"/>
              <a:buFont typeface="EB Garamond Medium"/>
              <a:buChar char="-"/>
            </a:pPr>
            <a:r>
              <a:rPr lang="en">
                <a:solidFill>
                  <a:schemeClr val="dk1"/>
                </a:solidFill>
                <a:latin typeface="EB Garamond Medium"/>
                <a:ea typeface="EB Garamond Medium"/>
                <a:cs typeface="EB Garamond Medium"/>
                <a:sym typeface="EB Garamond Medium"/>
              </a:rPr>
              <a:t>Maintenance of inland highlands during collision/subsidence</a:t>
            </a:r>
            <a:endParaRPr>
              <a:solidFill>
                <a:schemeClr val="dk1"/>
              </a:solidFill>
              <a:latin typeface="EB Garamond Medium"/>
              <a:ea typeface="EB Garamond Medium"/>
              <a:cs typeface="EB Garamond Medium"/>
              <a:sym typeface="EB Garamond Medium"/>
            </a:endParaRPr>
          </a:p>
          <a:p>
            <a:pPr indent="-342900" lvl="0" marL="457200" rtl="0" algn="l">
              <a:spcBef>
                <a:spcPts val="0"/>
              </a:spcBef>
              <a:spcAft>
                <a:spcPts val="0"/>
              </a:spcAft>
              <a:buClr>
                <a:schemeClr val="dk1"/>
              </a:buClr>
              <a:buSzPts val="1800"/>
              <a:buFont typeface="EB Garamond Medium"/>
              <a:buChar char="-"/>
            </a:pPr>
            <a:r>
              <a:rPr i="1" lang="en">
                <a:solidFill>
                  <a:schemeClr val="dk1"/>
                </a:solidFill>
                <a:latin typeface="EB Garamond Medium"/>
                <a:ea typeface="EB Garamond Medium"/>
                <a:cs typeface="EB Garamond Medium"/>
                <a:sym typeface="EB Garamond Medium"/>
              </a:rPr>
              <a:t>(Also a lack of deformation)</a:t>
            </a:r>
            <a:endParaRPr i="1">
              <a:solidFill>
                <a:schemeClr val="dk1"/>
              </a:solidFill>
              <a:latin typeface="EB Garamond Medium"/>
              <a:ea typeface="EB Garamond Medium"/>
              <a:cs typeface="EB Garamond Medium"/>
              <a:sym typeface="EB Garamond Medium"/>
            </a:endParaRPr>
          </a:p>
        </p:txBody>
      </p:sp>
      <p:pic>
        <p:nvPicPr>
          <p:cNvPr id="65" name="Google Shape;65;p14"/>
          <p:cNvPicPr preferRelativeResize="0"/>
          <p:nvPr/>
        </p:nvPicPr>
        <p:blipFill>
          <a:blip r:embed="rId3">
            <a:alphaModFix/>
          </a:blip>
          <a:stretch>
            <a:fillRect/>
          </a:stretch>
        </p:blipFill>
        <p:spPr>
          <a:xfrm>
            <a:off x="4718357" y="0"/>
            <a:ext cx="367108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140075" y="2379350"/>
            <a:ext cx="60852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1 </a:t>
            </a:r>
            <a:r>
              <a:rPr lang="en" sz="1600">
                <a:solidFill>
                  <a:schemeClr val="dk1"/>
                </a:solidFill>
                <a:latin typeface="EB Garamond Medium"/>
                <a:ea typeface="EB Garamond Medium"/>
                <a:cs typeface="EB Garamond Medium"/>
                <a:sym typeface="EB Garamond Medium"/>
              </a:rPr>
              <a:t>Precambrian crystalline basement -&gt; rifted </a:t>
            </a:r>
            <a:endParaRPr sz="1600">
              <a:solidFill>
                <a:schemeClr val="dk1"/>
              </a:solidFill>
              <a:latin typeface="EB Garamond Medium"/>
              <a:ea typeface="EB Garamond Medium"/>
              <a:cs typeface="EB Garamond Medium"/>
              <a:sym typeface="EB Garamond Medium"/>
            </a:endParaRPr>
          </a:p>
        </p:txBody>
      </p:sp>
      <p:pic>
        <p:nvPicPr>
          <p:cNvPr id="71" name="Google Shape;71;p15"/>
          <p:cNvPicPr preferRelativeResize="0"/>
          <p:nvPr/>
        </p:nvPicPr>
        <p:blipFill>
          <a:blip r:embed="rId3">
            <a:alphaModFix/>
          </a:blip>
          <a:stretch>
            <a:fillRect/>
          </a:stretch>
        </p:blipFill>
        <p:spPr>
          <a:xfrm>
            <a:off x="0" y="605860"/>
            <a:ext cx="9144000" cy="1773480"/>
          </a:xfrm>
          <a:prstGeom prst="rect">
            <a:avLst/>
          </a:prstGeom>
          <a:noFill/>
          <a:ln>
            <a:noFill/>
          </a:ln>
        </p:spPr>
      </p:pic>
      <p:sp>
        <p:nvSpPr>
          <p:cNvPr id="72" name="Google Shape;72;p15"/>
          <p:cNvSpPr txBox="1"/>
          <p:nvPr>
            <p:ph idx="1" type="body"/>
          </p:nvPr>
        </p:nvSpPr>
        <p:spPr>
          <a:xfrm>
            <a:off x="1829650" y="2911675"/>
            <a:ext cx="71754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2 North America became a passive margin -&gt; deposited shelf strata in paleozoic</a:t>
            </a:r>
            <a:endParaRPr sz="1600">
              <a:solidFill>
                <a:schemeClr val="dk1"/>
              </a:solidFill>
              <a:latin typeface="EB Garamond Medium"/>
              <a:ea typeface="EB Garamond Medium"/>
              <a:cs typeface="EB Garamond Medium"/>
              <a:sym typeface="EB Garamond Medium"/>
            </a:endParaRPr>
          </a:p>
        </p:txBody>
      </p:sp>
      <p:sp>
        <p:nvSpPr>
          <p:cNvPr id="73" name="Google Shape;73;p15"/>
          <p:cNvSpPr txBox="1"/>
          <p:nvPr>
            <p:ph idx="1" type="body"/>
          </p:nvPr>
        </p:nvSpPr>
        <p:spPr>
          <a:xfrm>
            <a:off x="39325" y="3417500"/>
            <a:ext cx="9225300" cy="46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600">
                <a:solidFill>
                  <a:schemeClr val="dk1"/>
                </a:solidFill>
                <a:latin typeface="EB Garamond Medium"/>
                <a:ea typeface="EB Garamond Medium"/>
                <a:cs typeface="EB Garamond Medium"/>
                <a:sym typeface="EB Garamond Medium"/>
              </a:rPr>
              <a:t>3 Roberts Mountain terrane collided with passive margin western North America during continent-arc collision (Antler)</a:t>
            </a:r>
            <a:endParaRPr sz="1600">
              <a:solidFill>
                <a:schemeClr val="dk1"/>
              </a:solidFill>
              <a:latin typeface="EB Garamond Medium"/>
              <a:ea typeface="EB Garamond Medium"/>
              <a:cs typeface="EB Garamond Medium"/>
              <a:sym typeface="EB Garamond Medium"/>
            </a:endParaRPr>
          </a:p>
        </p:txBody>
      </p:sp>
      <p:sp>
        <p:nvSpPr>
          <p:cNvPr id="74" name="Google Shape;74;p15"/>
          <p:cNvSpPr txBox="1"/>
          <p:nvPr>
            <p:ph idx="1" type="body"/>
          </p:nvPr>
        </p:nvSpPr>
        <p:spPr>
          <a:xfrm>
            <a:off x="0" y="4188250"/>
            <a:ext cx="87345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4 Golconda Allochthon (Sonoma)</a:t>
            </a:r>
            <a:endParaRPr sz="1600">
              <a:solidFill>
                <a:schemeClr val="dk1"/>
              </a:solidFill>
              <a:latin typeface="EB Garamond Medium"/>
              <a:ea typeface="EB Garamond Medium"/>
              <a:cs typeface="EB Garamond Medium"/>
              <a:sym typeface="EB Garamond Medium"/>
            </a:endParaRPr>
          </a:p>
        </p:txBody>
      </p:sp>
      <p:sp>
        <p:nvSpPr>
          <p:cNvPr id="75" name="Google Shape;75;p15"/>
          <p:cNvSpPr/>
          <p:nvPr/>
        </p:nvSpPr>
        <p:spPr>
          <a:xfrm>
            <a:off x="393225" y="1006675"/>
            <a:ext cx="550500" cy="123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p:nvPr/>
        </p:nvSpPr>
        <p:spPr>
          <a:xfrm>
            <a:off x="3248100" y="1337000"/>
            <a:ext cx="2288700" cy="204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5"/>
          <p:cNvSpPr/>
          <p:nvPr/>
        </p:nvSpPr>
        <p:spPr>
          <a:xfrm rot="7412723">
            <a:off x="727617" y="1103057"/>
            <a:ext cx="1910976" cy="1337192"/>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rot="8363571">
            <a:off x="2217059" y="639417"/>
            <a:ext cx="1910984" cy="1337181"/>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rot="8719622">
            <a:off x="4123132" y="639463"/>
            <a:ext cx="1911085" cy="1337055"/>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rot="8719622">
            <a:off x="4967607" y="552838"/>
            <a:ext cx="1911085" cy="1337055"/>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5"/>
          <p:cNvSpPr/>
          <p:nvPr/>
        </p:nvSpPr>
        <p:spPr>
          <a:xfrm>
            <a:off x="-102250" y="178500"/>
            <a:ext cx="2603100" cy="10068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5"/>
          <p:cNvSpPr/>
          <p:nvPr/>
        </p:nvSpPr>
        <p:spPr>
          <a:xfrm rot="5400000">
            <a:off x="338425" y="786500"/>
            <a:ext cx="1415100" cy="1305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5"/>
          <p:cNvSpPr/>
          <p:nvPr/>
        </p:nvSpPr>
        <p:spPr>
          <a:xfrm rot="5400000">
            <a:off x="1107650" y="817950"/>
            <a:ext cx="490500" cy="11169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5"/>
          <p:cNvSpPr/>
          <p:nvPr/>
        </p:nvSpPr>
        <p:spPr>
          <a:xfrm rot="5400000">
            <a:off x="1698900" y="593775"/>
            <a:ext cx="490500" cy="12552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5"/>
          <p:cNvSpPr txBox="1"/>
          <p:nvPr>
            <p:ph idx="1" type="body"/>
          </p:nvPr>
        </p:nvSpPr>
        <p:spPr>
          <a:xfrm>
            <a:off x="25200" y="4600200"/>
            <a:ext cx="87345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5</a:t>
            </a:r>
            <a:r>
              <a:rPr lang="en" sz="1600">
                <a:solidFill>
                  <a:schemeClr val="dk1"/>
                </a:solidFill>
                <a:latin typeface="EB Garamond Medium"/>
                <a:ea typeface="EB Garamond Medium"/>
                <a:cs typeface="EB Garamond Medium"/>
                <a:sym typeface="EB Garamond Medium"/>
              </a:rPr>
              <a:t> Mesozoic deformation (Jurassic + cretaceous)</a:t>
            </a:r>
            <a:endParaRPr sz="1600">
              <a:solidFill>
                <a:schemeClr val="dk1"/>
              </a:solidFill>
              <a:latin typeface="EB Garamond Medium"/>
              <a:ea typeface="EB Garamond Medium"/>
              <a:cs typeface="EB Garamond Medium"/>
              <a:sym typeface="EB Garamond Medium"/>
            </a:endParaRPr>
          </a:p>
        </p:txBody>
      </p:sp>
      <p:sp>
        <p:nvSpPr>
          <p:cNvPr id="86" name="Google Shape;86;p15"/>
          <p:cNvSpPr/>
          <p:nvPr/>
        </p:nvSpPr>
        <p:spPr>
          <a:xfrm rot="5400000">
            <a:off x="522930" y="876916"/>
            <a:ext cx="542700" cy="8022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5"/>
          <p:cNvSpPr/>
          <p:nvPr/>
        </p:nvSpPr>
        <p:spPr>
          <a:xfrm rot="5400000">
            <a:off x="906600" y="698625"/>
            <a:ext cx="404100" cy="9591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393175" y="796389"/>
            <a:ext cx="1156200" cy="20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5"/>
          <p:cNvSpPr/>
          <p:nvPr/>
        </p:nvSpPr>
        <p:spPr>
          <a:xfrm>
            <a:off x="1654900" y="649875"/>
            <a:ext cx="1727400" cy="40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Medium"/>
                <a:ea typeface="EB Garamond Medium"/>
                <a:cs typeface="EB Garamond Medium"/>
                <a:sym typeface="EB Garamond Medium"/>
              </a:rPr>
              <a:t>Pre and Post Antler Geology</a:t>
            </a:r>
            <a:endParaRPr>
              <a:latin typeface="EB Garamond Medium"/>
              <a:ea typeface="EB Garamond Medium"/>
              <a:cs typeface="EB Garamond Medium"/>
              <a:sym typeface="EB Garamond Medium"/>
            </a:endParaRPr>
          </a:p>
        </p:txBody>
      </p:sp>
      <p:sp>
        <p:nvSpPr>
          <p:cNvPr id="91" name="Google Shape;91;p15"/>
          <p:cNvSpPr/>
          <p:nvPr/>
        </p:nvSpPr>
        <p:spPr>
          <a:xfrm>
            <a:off x="3885150" y="904450"/>
            <a:ext cx="687000" cy="2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5"/>
          <p:cNvSpPr/>
          <p:nvPr/>
        </p:nvSpPr>
        <p:spPr>
          <a:xfrm>
            <a:off x="6775050" y="1044175"/>
            <a:ext cx="2170500" cy="49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 type="body"/>
          </p:nvPr>
        </p:nvSpPr>
        <p:spPr>
          <a:xfrm>
            <a:off x="3140075" y="2379350"/>
            <a:ext cx="60852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1 Precambrian crystalline basement -&gt; rifted </a:t>
            </a:r>
            <a:endParaRPr sz="1600">
              <a:solidFill>
                <a:schemeClr val="dk1"/>
              </a:solidFill>
              <a:latin typeface="EB Garamond Medium"/>
              <a:ea typeface="EB Garamond Medium"/>
              <a:cs typeface="EB Garamond Medium"/>
              <a:sym typeface="EB Garamond Medium"/>
            </a:endParaRPr>
          </a:p>
        </p:txBody>
      </p:sp>
      <p:pic>
        <p:nvPicPr>
          <p:cNvPr id="98" name="Google Shape;98;p16"/>
          <p:cNvPicPr preferRelativeResize="0"/>
          <p:nvPr/>
        </p:nvPicPr>
        <p:blipFill>
          <a:blip r:embed="rId3">
            <a:alphaModFix/>
          </a:blip>
          <a:stretch>
            <a:fillRect/>
          </a:stretch>
        </p:blipFill>
        <p:spPr>
          <a:xfrm>
            <a:off x="0" y="605860"/>
            <a:ext cx="9144000" cy="1773480"/>
          </a:xfrm>
          <a:prstGeom prst="rect">
            <a:avLst/>
          </a:prstGeom>
          <a:noFill/>
          <a:ln>
            <a:noFill/>
          </a:ln>
        </p:spPr>
      </p:pic>
      <p:sp>
        <p:nvSpPr>
          <p:cNvPr id="99" name="Google Shape;99;p16"/>
          <p:cNvSpPr txBox="1"/>
          <p:nvPr>
            <p:ph idx="1" type="body"/>
          </p:nvPr>
        </p:nvSpPr>
        <p:spPr>
          <a:xfrm>
            <a:off x="1829650" y="2911675"/>
            <a:ext cx="71754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2 North America became a passive margin -&gt; deposited shelf strata in paleozoic</a:t>
            </a:r>
            <a:endParaRPr sz="1600">
              <a:solidFill>
                <a:schemeClr val="dk1"/>
              </a:solidFill>
              <a:latin typeface="EB Garamond Medium"/>
              <a:ea typeface="EB Garamond Medium"/>
              <a:cs typeface="EB Garamond Medium"/>
              <a:sym typeface="EB Garamond Medium"/>
            </a:endParaRPr>
          </a:p>
        </p:txBody>
      </p:sp>
      <p:sp>
        <p:nvSpPr>
          <p:cNvPr id="100" name="Google Shape;100;p16"/>
          <p:cNvSpPr txBox="1"/>
          <p:nvPr>
            <p:ph idx="1" type="body"/>
          </p:nvPr>
        </p:nvSpPr>
        <p:spPr>
          <a:xfrm>
            <a:off x="39325" y="3417500"/>
            <a:ext cx="9225300" cy="46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600">
                <a:solidFill>
                  <a:schemeClr val="dk1"/>
                </a:solidFill>
                <a:latin typeface="EB Garamond Medium"/>
                <a:ea typeface="EB Garamond Medium"/>
                <a:cs typeface="EB Garamond Medium"/>
                <a:sym typeface="EB Garamond Medium"/>
              </a:rPr>
              <a:t>3 Roberts Mountain terrane collided with passive margin western North America during continent-arc collision (Antler)</a:t>
            </a:r>
            <a:endParaRPr sz="1600">
              <a:solidFill>
                <a:schemeClr val="dk1"/>
              </a:solidFill>
              <a:latin typeface="EB Garamond Medium"/>
              <a:ea typeface="EB Garamond Medium"/>
              <a:cs typeface="EB Garamond Medium"/>
              <a:sym typeface="EB Garamond Medium"/>
            </a:endParaRPr>
          </a:p>
        </p:txBody>
      </p:sp>
      <p:sp>
        <p:nvSpPr>
          <p:cNvPr id="101" name="Google Shape;101;p16"/>
          <p:cNvSpPr txBox="1"/>
          <p:nvPr>
            <p:ph idx="1" type="body"/>
          </p:nvPr>
        </p:nvSpPr>
        <p:spPr>
          <a:xfrm>
            <a:off x="0" y="4188250"/>
            <a:ext cx="87345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4 Golconda Allochthon (Sonoma)</a:t>
            </a:r>
            <a:endParaRPr sz="1600">
              <a:solidFill>
                <a:schemeClr val="dk1"/>
              </a:solidFill>
              <a:latin typeface="EB Garamond Medium"/>
              <a:ea typeface="EB Garamond Medium"/>
              <a:cs typeface="EB Garamond Medium"/>
              <a:sym typeface="EB Garamond Medium"/>
            </a:endParaRPr>
          </a:p>
        </p:txBody>
      </p:sp>
      <p:sp>
        <p:nvSpPr>
          <p:cNvPr id="102" name="Google Shape;102;p16"/>
          <p:cNvSpPr/>
          <p:nvPr/>
        </p:nvSpPr>
        <p:spPr>
          <a:xfrm>
            <a:off x="-102250" y="178500"/>
            <a:ext cx="2603100" cy="1006800"/>
          </a:xfrm>
          <a:prstGeom prst="diagStrip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6"/>
          <p:cNvSpPr txBox="1"/>
          <p:nvPr>
            <p:ph idx="1" type="body"/>
          </p:nvPr>
        </p:nvSpPr>
        <p:spPr>
          <a:xfrm>
            <a:off x="25200" y="4600200"/>
            <a:ext cx="8734500" cy="46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1"/>
                </a:solidFill>
                <a:latin typeface="EB Garamond Medium"/>
                <a:ea typeface="EB Garamond Medium"/>
                <a:cs typeface="EB Garamond Medium"/>
                <a:sym typeface="EB Garamond Medium"/>
              </a:rPr>
              <a:t>5 Mesozoic deformation (Jurassic + cretaceous)</a:t>
            </a:r>
            <a:endParaRPr sz="1600">
              <a:solidFill>
                <a:schemeClr val="dk1"/>
              </a:solidFill>
              <a:latin typeface="EB Garamond Medium"/>
              <a:ea typeface="EB Garamond Medium"/>
              <a:cs typeface="EB Garamond Medium"/>
              <a:sym typeface="EB Garamond Medium"/>
            </a:endParaRPr>
          </a:p>
        </p:txBody>
      </p:sp>
      <p:sp>
        <p:nvSpPr>
          <p:cNvPr id="104" name="Google Shape;104;p16"/>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Medium"/>
                <a:ea typeface="EB Garamond Medium"/>
                <a:cs typeface="EB Garamond Medium"/>
                <a:sym typeface="EB Garamond Medium"/>
              </a:rPr>
              <a:t>Pre and Post Antler Geology</a:t>
            </a:r>
            <a:endParaRPr>
              <a:latin typeface="EB Garamond Medium"/>
              <a:ea typeface="EB Garamond Medium"/>
              <a:cs typeface="EB Garamond Medium"/>
              <a:sym typeface="EB Garamo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17"/>
          <p:cNvSpPr txBox="1"/>
          <p:nvPr>
            <p:ph idx="1" type="body"/>
          </p:nvPr>
        </p:nvSpPr>
        <p:spPr>
          <a:xfrm>
            <a:off x="311700" y="1152475"/>
            <a:ext cx="3156600" cy="3828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chemeClr val="dk1"/>
                </a:solidFill>
                <a:latin typeface="EB Garamond Medium"/>
                <a:ea typeface="EB Garamond Medium"/>
                <a:cs typeface="EB Garamond Medium"/>
                <a:sym typeface="EB Garamond Medium"/>
              </a:rPr>
              <a:t>Debate at the time: </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0"/>
              </a:spcAft>
              <a:buNone/>
            </a:pPr>
            <a:r>
              <a:rPr lang="en">
                <a:solidFill>
                  <a:schemeClr val="dk1"/>
                </a:solidFill>
                <a:latin typeface="EB Garamond Medium"/>
                <a:ea typeface="EB Garamond Medium"/>
                <a:cs typeface="EB Garamond Medium"/>
                <a:sym typeface="EB Garamond Medium"/>
              </a:rPr>
              <a:t>1 Is Roberts Mountain Allochthon Devonian/</a:t>
            </a:r>
            <a:r>
              <a:rPr lang="en">
                <a:solidFill>
                  <a:schemeClr val="dk1"/>
                </a:solidFill>
                <a:latin typeface="EB Garamond Medium"/>
                <a:ea typeface="EB Garamond Medium"/>
                <a:cs typeface="EB Garamond Medium"/>
                <a:sym typeface="EB Garamond Medium"/>
              </a:rPr>
              <a:t>Mississippian</a:t>
            </a:r>
            <a:r>
              <a:rPr lang="en">
                <a:solidFill>
                  <a:schemeClr val="dk1"/>
                </a:solidFill>
                <a:latin typeface="EB Garamond Medium"/>
                <a:ea typeface="EB Garamond Medium"/>
                <a:cs typeface="EB Garamond Medium"/>
                <a:sym typeface="EB Garamond Medium"/>
              </a:rPr>
              <a:t>? Or from Mesozoic thrusting?</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0"/>
              </a:spcAft>
              <a:buNone/>
            </a:pPr>
            <a:r>
              <a:rPr lang="en">
                <a:solidFill>
                  <a:schemeClr val="dk1"/>
                </a:solidFill>
                <a:latin typeface="EB Garamond Medium"/>
                <a:ea typeface="EB Garamond Medium"/>
                <a:cs typeface="EB Garamond Medium"/>
                <a:sym typeface="EB Garamond Medium"/>
              </a:rPr>
              <a:t>2 How do we know it was an accreted terrane and not unconformity?</a:t>
            </a:r>
            <a:endParaRPr>
              <a:solidFill>
                <a:schemeClr val="dk1"/>
              </a:solidFill>
              <a:latin typeface="EB Garamond Medium"/>
              <a:ea typeface="EB Garamond Medium"/>
              <a:cs typeface="EB Garamond Medium"/>
              <a:sym typeface="EB Garamond Medium"/>
            </a:endParaRPr>
          </a:p>
          <a:p>
            <a:pPr indent="-325755" lvl="0" marL="457200" rtl="0" algn="l">
              <a:spcBef>
                <a:spcPts val="1200"/>
              </a:spcBef>
              <a:spcAft>
                <a:spcPts val="0"/>
              </a:spcAft>
              <a:buClr>
                <a:schemeClr val="dk1"/>
              </a:buClr>
              <a:buSzPct val="100000"/>
              <a:buFont typeface="EB Garamond Medium"/>
              <a:buChar char="-"/>
            </a:pPr>
            <a:r>
              <a:rPr lang="en">
                <a:solidFill>
                  <a:schemeClr val="dk1"/>
                </a:solidFill>
                <a:latin typeface="EB Garamond Medium"/>
                <a:ea typeface="EB Garamond Medium"/>
                <a:cs typeface="EB Garamond Medium"/>
                <a:sym typeface="EB Garamond Medium"/>
              </a:rPr>
              <a:t>Foreland basin subsidence is mid-Paleozoic (359-448Ma), deposited highland sediments </a:t>
            </a:r>
            <a:endParaRPr>
              <a:solidFill>
                <a:schemeClr val="dk1"/>
              </a:solidFill>
              <a:latin typeface="EB Garamond Medium"/>
              <a:ea typeface="EB Garamond Medium"/>
              <a:cs typeface="EB Garamond Medium"/>
              <a:sym typeface="EB Garamond Medium"/>
            </a:endParaRPr>
          </a:p>
          <a:p>
            <a:pPr indent="-325755" lvl="0" marL="457200" rtl="0" algn="l">
              <a:spcBef>
                <a:spcPts val="0"/>
              </a:spcBef>
              <a:spcAft>
                <a:spcPts val="0"/>
              </a:spcAft>
              <a:buClr>
                <a:schemeClr val="dk1"/>
              </a:buClr>
              <a:buSzPct val="100000"/>
              <a:buFont typeface="EB Garamond Medium"/>
              <a:buChar char="-"/>
            </a:pPr>
            <a:r>
              <a:rPr lang="en">
                <a:solidFill>
                  <a:schemeClr val="dk1"/>
                </a:solidFill>
                <a:latin typeface="EB Garamond Medium"/>
                <a:ea typeface="EB Garamond Medium"/>
                <a:cs typeface="EB Garamond Medium"/>
                <a:sym typeface="EB Garamond Medium"/>
              </a:rPr>
              <a:t>Authors: If basin is subsiding, thickest portion of allochthon should be at the toe of foreland (observed)</a:t>
            </a:r>
            <a:endParaRPr>
              <a:solidFill>
                <a:schemeClr val="dk1"/>
              </a:solidFill>
              <a:latin typeface="EB Garamond Medium"/>
              <a:ea typeface="EB Garamond Medium"/>
              <a:cs typeface="EB Garamond Medium"/>
              <a:sym typeface="EB Garamond Medium"/>
            </a:endParaRPr>
          </a:p>
        </p:txBody>
      </p:sp>
      <p:pic>
        <p:nvPicPr>
          <p:cNvPr id="111" name="Google Shape;111;p17"/>
          <p:cNvPicPr preferRelativeResize="0"/>
          <p:nvPr/>
        </p:nvPicPr>
        <p:blipFill>
          <a:blip r:embed="rId3">
            <a:alphaModFix/>
          </a:blip>
          <a:stretch>
            <a:fillRect/>
          </a:stretch>
        </p:blipFill>
        <p:spPr>
          <a:xfrm>
            <a:off x="3523375" y="525050"/>
            <a:ext cx="5368950" cy="409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7" name="Google Shape;11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18"/>
          <p:cNvPicPr preferRelativeResize="0"/>
          <p:nvPr/>
        </p:nvPicPr>
        <p:blipFill>
          <a:blip r:embed="rId3">
            <a:alphaModFix/>
          </a:blip>
          <a:stretch>
            <a:fillRect/>
          </a:stretch>
        </p:blipFill>
        <p:spPr>
          <a:xfrm>
            <a:off x="960915" y="0"/>
            <a:ext cx="7222172" cy="5143501"/>
          </a:xfrm>
          <a:prstGeom prst="rect">
            <a:avLst/>
          </a:prstGeom>
          <a:noFill/>
          <a:ln>
            <a:noFill/>
          </a:ln>
        </p:spPr>
      </p:pic>
      <p:sp>
        <p:nvSpPr>
          <p:cNvPr id="119" name="Google Shape;119;p18"/>
          <p:cNvSpPr/>
          <p:nvPr/>
        </p:nvSpPr>
        <p:spPr>
          <a:xfrm>
            <a:off x="827225" y="2127075"/>
            <a:ext cx="7652400" cy="137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8"/>
          <p:cNvSpPr/>
          <p:nvPr/>
        </p:nvSpPr>
        <p:spPr>
          <a:xfrm>
            <a:off x="959500" y="0"/>
            <a:ext cx="6944400" cy="160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8"/>
          <p:cNvSpPr/>
          <p:nvPr/>
        </p:nvSpPr>
        <p:spPr>
          <a:xfrm>
            <a:off x="959500" y="3460450"/>
            <a:ext cx="1966200" cy="22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8"/>
          <p:cNvSpPr/>
          <p:nvPr/>
        </p:nvSpPr>
        <p:spPr>
          <a:xfrm>
            <a:off x="5036375" y="3413275"/>
            <a:ext cx="2686800" cy="48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8"/>
          <p:cNvSpPr/>
          <p:nvPr/>
        </p:nvSpPr>
        <p:spPr>
          <a:xfrm>
            <a:off x="690775" y="1426900"/>
            <a:ext cx="7652400" cy="137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9" name="Google Shape;12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0" name="Google Shape;130;p19"/>
          <p:cNvPicPr preferRelativeResize="0"/>
          <p:nvPr/>
        </p:nvPicPr>
        <p:blipFill>
          <a:blip r:embed="rId3">
            <a:alphaModFix/>
          </a:blip>
          <a:stretch>
            <a:fillRect/>
          </a:stretch>
        </p:blipFill>
        <p:spPr>
          <a:xfrm>
            <a:off x="1609316" y="0"/>
            <a:ext cx="592536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6" name="Google Shape;13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7" name="Google Shape;137;p20"/>
          <p:cNvPicPr preferRelativeResize="0"/>
          <p:nvPr/>
        </p:nvPicPr>
        <p:blipFill>
          <a:blip r:embed="rId3">
            <a:alphaModFix/>
          </a:blip>
          <a:stretch>
            <a:fillRect/>
          </a:stretch>
        </p:blipFill>
        <p:spPr>
          <a:xfrm>
            <a:off x="4796725" y="1407775"/>
            <a:ext cx="4125725" cy="3581350"/>
          </a:xfrm>
          <a:prstGeom prst="rect">
            <a:avLst/>
          </a:prstGeom>
          <a:noFill/>
          <a:ln>
            <a:noFill/>
          </a:ln>
        </p:spPr>
      </p:pic>
      <p:pic>
        <p:nvPicPr>
          <p:cNvPr id="138" name="Google Shape;138;p20"/>
          <p:cNvPicPr preferRelativeResize="0"/>
          <p:nvPr/>
        </p:nvPicPr>
        <p:blipFill>
          <a:blip r:embed="rId4">
            <a:alphaModFix/>
          </a:blip>
          <a:stretch>
            <a:fillRect/>
          </a:stretch>
        </p:blipFill>
        <p:spPr>
          <a:xfrm>
            <a:off x="0" y="1407763"/>
            <a:ext cx="4550757"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1"/>
          <p:cNvPicPr preferRelativeResize="0"/>
          <p:nvPr/>
        </p:nvPicPr>
        <p:blipFill>
          <a:blip r:embed="rId3">
            <a:alphaModFix/>
          </a:blip>
          <a:stretch>
            <a:fillRect/>
          </a:stretch>
        </p:blipFill>
        <p:spPr>
          <a:xfrm>
            <a:off x="434508" y="0"/>
            <a:ext cx="8274985" cy="5143500"/>
          </a:xfrm>
          <a:prstGeom prst="rect">
            <a:avLst/>
          </a:prstGeom>
          <a:noFill/>
          <a:ln>
            <a:noFill/>
          </a:ln>
        </p:spPr>
      </p:pic>
      <p:sp>
        <p:nvSpPr>
          <p:cNvPr id="146" name="Google Shape;146;p21"/>
          <p:cNvSpPr/>
          <p:nvPr/>
        </p:nvSpPr>
        <p:spPr>
          <a:xfrm>
            <a:off x="4433475" y="0"/>
            <a:ext cx="4095000" cy="266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1"/>
          <p:cNvSpPr/>
          <p:nvPr/>
        </p:nvSpPr>
        <p:spPr>
          <a:xfrm>
            <a:off x="311700" y="2431050"/>
            <a:ext cx="4095000" cy="266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1"/>
          <p:cNvSpPr/>
          <p:nvPr/>
        </p:nvSpPr>
        <p:spPr>
          <a:xfrm>
            <a:off x="4491275" y="2571750"/>
            <a:ext cx="4175700" cy="266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